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jpeg" Extension="jp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handoutMaster+xml" PartName="/ppt/handoutMasters/handout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theme+xml" PartName="/ppt/theme/theme2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Default ContentType="image/png" Extension="png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68" r:id="rId1"/>
  </p:sldMasterIdLst>
  <p:handoutMasterIdLst>
    <p:handoutMasterId r:id="rId2"/>
  </p:handout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3992" autoAdjust="0"/>
  </p:normalViewPr>
  <p:slideViewPr>
    <p:cSldViewPr snapToGrid="0" showGuides="1">
      <p:cViewPr varScale="1">
        <p:scale>
          <a:sx n="77" d="100"/>
          <a:sy n="77" d="100"/>
        </p:scale>
        <p:origin x="79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922" y="66"/>
      </p:cViewPr>
      <p:guideLst/>
    </p:cSldViewPr>
  </p:notesViewPr>
  <p:gridSpacing cx="76200" cy="76200"/>
</p:viewPr>
</file>

<file path=ppt/_rels/presentation.xml.rels><?xml version="1.0" encoding="utf-8"?>
<Relationships xmlns="http://schemas.openxmlformats.org/package/2006/relationships">
   <Relationship Id="rId3" Target="presProps.xml"
                 Type="http://schemas.openxmlformats.org/officeDocument/2006/relationships/presProps"/>
   <Relationship Id="rId2" Target="handoutMasters/handoutMaster1.xml"
                 Type="http://schemas.openxmlformats.org/officeDocument/2006/relationships/handoutMaster"/>
   <Relationship Id="rId1" Target="slideMasters/slideMaster1.xml"
                 Type="http://schemas.openxmlformats.org/officeDocument/2006/relationships/slideMaster"/>
   <Relationship Id="rId6" Target="tableStyles.xml"
                 Type="http://schemas.openxmlformats.org/officeDocument/2006/relationships/tableStyles"/>
   <Relationship Id="rId5" Target="theme/theme1.xml"
                 Type="http://schemas.openxmlformats.org/officeDocument/2006/relationships/theme"/>
   <Relationship Id="rId4" Target="viewProps.xml"
                 Type="http://schemas.openxmlformats.org/officeDocument/2006/relationships/viewProp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   <Relationship Id="rId49" Target="slides/slide43.xml"
                 Type="http://schemas.openxmlformats.org/officeDocument/2006/relationships/slide"/>
   <Relationship Id="rId50" Target="slides/slide44.xml"
                 Type="http://schemas.openxmlformats.org/officeDocument/2006/relationships/slide"/>
   <Relationship Id="rId51" Target="slides/slide45.xml"
                 Type="http://schemas.openxmlformats.org/officeDocument/2006/relationships/slide"/>
   <Relationship Id="rId52" Target="slides/slide46.xml"
                 Type="http://schemas.openxmlformats.org/officeDocument/2006/relationships/slide"/>
   <Relationship Id="rId53" Target="slides/slide47.xml"
                 Type="http://schemas.openxmlformats.org/officeDocument/2006/relationships/slide"/>
   <Relationship Id="rId54" Target="slides/slide48.xml"
                 Type="http://schemas.openxmlformats.org/officeDocument/2006/relationships/slide"/>
   <Relationship Id="rId55" Target="slides/slide49.xml"
                 Type="http://schemas.openxmlformats.org/officeDocument/2006/relationships/slide"/>
   <Relationship Id="rId56" Target="slides/slide50.xml"
                 Type="http://schemas.openxmlformats.org/officeDocument/2006/relationships/slide"/>
   <Relationship Id="rId57" Target="slides/slide51.xml"
                 Type="http://schemas.openxmlformats.org/officeDocument/2006/relationships/slide"/>
   <Relationship Id="rId58" Target="slides/slide52.xml"
                 Type="http://schemas.openxmlformats.org/officeDocument/2006/relationships/slide"/>
   <Relationship Id="rId59" Target="slides/slide53.xml"
                 Type="http://schemas.openxmlformats.org/officeDocument/2006/relationships/slide"/>
   <Relationship Id="rId60" Target="slides/slide54.xml"
                 Type="http://schemas.openxmlformats.org/officeDocument/2006/relationships/slide"/>
   <Relationship Id="rId61" Target="slides/slide55.xml"
                 Type="http://schemas.openxmlformats.org/officeDocument/2006/relationships/slide"/>
   <Relationship Id="rId62" Target="slides/slide56.xml"
                 Type="http://schemas.openxmlformats.org/officeDocument/2006/relationships/slide"/>
   <Relationship Id="rId63" Target="slides/slide57.xml"
                 Type="http://schemas.openxmlformats.org/officeDocument/2006/relationships/slide"/>
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C7B5EEE-9238-4DAC-9F57-8390923FC6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57CBEA-AF50-481A-A505-36EBC28A58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95D80-7EFB-465D-965B-52D99539D1DE}" type="datetimeFigureOut">
              <a:rPr lang="es-GT" smtClean="0"/>
              <a:t>12/03/2024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7CFF0B-3637-4D1A-A2D0-8BD248457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A18F2A3-E0E9-4DBA-909B-4EA08D4AF4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2C451-2454-48B6-A8C8-FDA47EAAF222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3897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788482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3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3665408"/>
            <a:ext cx="10058400" cy="909084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93679" y="3606421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46AF8537-061D-4B59-B313-CFD35A276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42B0A95B-F740-4CFE-A921-CEE13F1B4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ECF55083-50C1-45DE-AF18-95A27F99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E8DB1DE-7E90-4F1C-84FF-06AD7B9FB0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7279" y="4746357"/>
            <a:ext cx="10115203" cy="701675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82697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6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48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5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50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01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3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1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9EB1F91-1BA0-4B12-8FFC-63DB0B4E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1069"/>
            <a:ext cx="10058400" cy="750627"/>
          </a:xfrm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GT" dirty="0"/>
          </a:p>
        </p:txBody>
      </p:sp>
      <p:sp>
        <p:nvSpPr>
          <p:cNvPr id="16" name="Texto 1">
            <a:extLst>
              <a:ext uri="{FF2B5EF4-FFF2-40B4-BE49-F238E27FC236}">
                <a16:creationId xmlns:a16="http://schemas.microsoft.com/office/drawing/2014/main" id="{44F88E4E-E78E-40BF-8EF7-9FDD34766A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19300" y="6005513"/>
            <a:ext cx="7219950" cy="295275"/>
          </a:xfrm>
        </p:spPr>
        <p:txBody>
          <a:bodyPr>
            <a:noAutofit/>
          </a:bodyPr>
          <a:lstStyle>
            <a:lvl1pPr algn="ctr">
              <a:defRPr sz="1400"/>
            </a:lvl1pPr>
            <a:lvl2pPr algn="ctr">
              <a:defRPr sz="1200"/>
            </a:lvl2pPr>
            <a:lvl3pPr algn="ctr">
              <a:defRPr sz="1050"/>
            </a:lvl3pPr>
            <a:lvl4pPr algn="ctr">
              <a:defRPr sz="1050"/>
            </a:lvl4pPr>
            <a:lvl5pPr algn="ctr">
              <a:defRPr sz="105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GT" dirty="0"/>
          </a:p>
        </p:txBody>
      </p:sp>
      <p:sp>
        <p:nvSpPr>
          <p:cNvPr id="12" name="Imagen 2">
            <a:extLst>
              <a:ext uri="{FF2B5EF4-FFF2-40B4-BE49-F238E27FC236}">
                <a16:creationId xmlns:a16="http://schemas.microsoft.com/office/drawing/2014/main" id="{10175400-DE7A-4580-A0F6-FA323E6618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041400"/>
            <a:ext cx="5959475" cy="4813300"/>
          </a:xfrm>
        </p:spPr>
        <p:txBody>
          <a:bodyPr/>
          <a:lstStyle/>
          <a:p>
            <a:endParaRPr lang="es-GT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F21BF21-C76D-4FDE-AEFD-1ACCFB6E06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17475" y="1041398"/>
            <a:ext cx="5959475" cy="48133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8882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58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80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10-2.png"
                 Type="http://schemas.openxmlformats.org/officeDocument/2006/relationships/image"/>
   <Relationship Id="rId3" Target="../media/media-10-3.png"
                 Type="http://schemas.openxmlformats.org/officeDocument/2006/relationships/image"/>
   <Relationship Id="rId4" Target="../media/media-10-4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11-2.png"
                 Type="http://schemas.openxmlformats.org/officeDocument/2006/relationships/image"/>
   <Relationship Id="rId3" Target="../media/media-11-3.png"
                 Type="http://schemas.openxmlformats.org/officeDocument/2006/relationships/image"/>
   <Relationship Id="rId4" Target="../media/media-11-4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14-2.png"
                 Type="http://schemas.openxmlformats.org/officeDocument/2006/relationships/image"/>
   <Relationship Id="rId3" Target="../media/media-14-3.png"
                 Type="http://schemas.openxmlformats.org/officeDocument/2006/relationships/image"/>
   <Relationship Id="rId4" Target="../media/media-14-4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15-2.png"
                 Type="http://schemas.openxmlformats.org/officeDocument/2006/relationships/image"/>
   <Relationship Id="rId3" Target="../media/media-15-3.png"
                 Type="http://schemas.openxmlformats.org/officeDocument/2006/relationships/image"/>
   <Relationship Id="rId4" Target="../media/media-15-4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16-2.png"
                 Type="http://schemas.openxmlformats.org/officeDocument/2006/relationships/image"/>
   <Relationship Id="rId3" Target="../media/media-16-3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17-2.png"
                 Type="http://schemas.openxmlformats.org/officeDocument/2006/relationships/image"/>
   <Relationship Id="rId3" Target="../media/media-17-3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3.xml"
                 Type="http://schemas.openxmlformats.org/officeDocument/2006/relationships/slideLayout"/>
</Relationships>
</file>

<file path=ppt/slides/_rels/slide19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19-2.png"
                 Type="http://schemas.openxmlformats.org/officeDocument/2006/relationships/image"/>
   <Relationship Id="rId3" Target="../media/media-19-3.png"
                 Type="http://schemas.openxmlformats.org/officeDocument/2006/relationships/image"/>
   <Relationship Id="rId4" Target="../media/media-19-4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20-2.png"
                 Type="http://schemas.openxmlformats.org/officeDocument/2006/relationships/image"/>
   <Relationship Id="rId3" Target="../media/media-20-3.png"
                 Type="http://schemas.openxmlformats.org/officeDocument/2006/relationships/image"/>
   <Relationship Id="rId4" Target="../media/media-20-4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23-2.png"
                 Type="http://schemas.openxmlformats.org/officeDocument/2006/relationships/image"/>
   <Relationship Id="rId3" Target="../media/media-23-3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24-2.png"
                 Type="http://schemas.openxmlformats.org/officeDocument/2006/relationships/image"/>
   <Relationship Id="rId3" Target="../media/media-24-3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25-2.png"
                 Type="http://schemas.openxmlformats.org/officeDocument/2006/relationships/image"/>
   <Relationship Id="rId3" Target="../media/media-25-3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26-2.png"
                 Type="http://schemas.openxmlformats.org/officeDocument/2006/relationships/image"/>
   <Relationship Id="rId3" Target="../media/media-26-3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3.xml"
                 Type="http://schemas.openxmlformats.org/officeDocument/2006/relationships/slideLayout"/>
</Relationships>
</file>

<file path=ppt/slides/_rels/slide28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28-2.png"
                 Type="http://schemas.openxmlformats.org/officeDocument/2006/relationships/image"/>
   <Relationship Id="rId3" Target="../media/media-28-3.png"
                 Type="http://schemas.openxmlformats.org/officeDocument/2006/relationships/image"/>
   <Relationship Id="rId4" Target="../media/media-28-4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29-2.png"
                 Type="http://schemas.openxmlformats.org/officeDocument/2006/relationships/image"/>
   <Relationship Id="rId3" Target="../media/media-29-3.png"
                 Type="http://schemas.openxmlformats.org/officeDocument/2006/relationships/image"/>
   <Relationship Id="rId4" Target="../media/media-29-4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3.xml"
                 Type="http://schemas.openxmlformats.org/officeDocument/2006/relationships/slideLayout"/>
</Relationships>
</file>

<file path=ppt/slides/_rels/slide30.xml.rels><?xml version="1.0" encoding="utf-8"?>
<Relationships xmlns="http://schemas.openxmlformats.org/package/2006/relationships">
   <Relationship Id="rId1" Target="../slideLayouts/slideLayout3.xml"
                 Type="http://schemas.openxmlformats.org/officeDocument/2006/relationships/slideLayout"/>
</Relationships>
</file>

<file path=ppt/slides/_rels/slide31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31-2.png"
                 Type="http://schemas.openxmlformats.org/officeDocument/2006/relationships/image"/>
   <Relationship Id="rId3" Target="../media/media-31-3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32-2.png"
                 Type="http://schemas.openxmlformats.org/officeDocument/2006/relationships/image"/>
   <Relationship Id="rId3" Target="../media/media-32-3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33-2.png"
                 Type="http://schemas.openxmlformats.org/officeDocument/2006/relationships/image"/>
   <Relationship Id="rId3" Target="../media/media-33-3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34-2.png"
                 Type="http://schemas.openxmlformats.org/officeDocument/2006/relationships/image"/>
   <Relationship Id="rId3" Target="../media/media-34-3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35-2.png"
                 Type="http://schemas.openxmlformats.org/officeDocument/2006/relationships/image"/>
   <Relationship Id="rId3" Target="../media/media-35-3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36-2.png"
                 Type="http://schemas.openxmlformats.org/officeDocument/2006/relationships/image"/>
   <Relationship Id="rId3" Target="../media/media-36-3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3.xml"
                 Type="http://schemas.openxmlformats.org/officeDocument/2006/relationships/slideLayout"/>
</Relationships>
</file>

<file path=ppt/slides/_rels/slide38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38-2.png"
                 Type="http://schemas.openxmlformats.org/officeDocument/2006/relationships/image"/>
   <Relationship Id="rId3" Target="../media/media-38-3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39-2.png"
                 Type="http://schemas.openxmlformats.org/officeDocument/2006/relationships/image"/>
   <Relationship Id="rId3" Target="../media/media-39-3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40-2.png"
                 Type="http://schemas.openxmlformats.org/officeDocument/2006/relationships/image"/>
   <Relationship Id="rId3" Target="../media/media-40-3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41-2.png"
                 Type="http://schemas.openxmlformats.org/officeDocument/2006/relationships/image"/>
   <Relationship Id="rId3" Target="../media/media-41-3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3.xml"
                 Type="http://schemas.openxmlformats.org/officeDocument/2006/relationships/slideLayout"/>
</Relationships>
</file>

<file path=ppt/slides/_rels/slide43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43-2.png"
                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44-2.png"
                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45-2.png"
                 Type="http://schemas.openxmlformats.org/officeDocument/2006/relationships/image"/>
   <Relationship Id="rId3" Target="../media/media-45-3.png"
                 Type="http://schemas.openxmlformats.org/officeDocument/2006/relationships/image"/>
   <Relationship Id="rId4" Target="../media/media-45-4.png"
                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46-2.png"
                 Type="http://schemas.openxmlformats.org/officeDocument/2006/relationships/image"/>
   <Relationship Id="rId3" Target="../media/media-46-3.png"
                 Type="http://schemas.openxmlformats.org/officeDocument/2006/relationships/image"/>
   <Relationship Id="rId4" Target="../media/media-46-4.png"
                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3" Target="../media/media-47-3.png"
                 Type="http://schemas.openxmlformats.org/officeDocument/2006/relationships/image"/>
   <Relationship Id="rId4" Target="../media/media-47-4.png"
                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3.xml"
                 Type="http://schemas.openxmlformats.org/officeDocument/2006/relationships/slideLayout"/>
</Relationships>
</file>

<file path=ppt/slides/_rels/slide49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49-2.png"
                 Type="http://schemas.openxmlformats.org/officeDocument/2006/relationships/image"/>
   <Relationship Id="rId3" Target="../media/media-49-3.png"
                 Type="http://schemas.openxmlformats.org/officeDocument/2006/relationships/image"/>
   <Relationship Id="rId4" Target="../media/media-49-4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5-2.png"
                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50-2.png"
                 Type="http://schemas.openxmlformats.org/officeDocument/2006/relationships/image"/>
   <Relationship Id="rId3" Target="../media/media-50-3.png"
                 Type="http://schemas.openxmlformats.org/officeDocument/2006/relationships/image"/>
   <Relationship Id="rId4" Target="../media/media-50-4.png"
                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51-2.png"
                 Type="http://schemas.openxmlformats.org/officeDocument/2006/relationships/image"/>
   <Relationship Id="rId3" Target="../media/media-51-3.png"
                 Type="http://schemas.openxmlformats.org/officeDocument/2006/relationships/image"/>
   <Relationship Id="rId4" Target="../media/media-51-4.png"
                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52-2.png"
                 Type="http://schemas.openxmlformats.org/officeDocument/2006/relationships/image"/>
   <Relationship Id="rId3" Target="../media/media-52-3.png"
                 Type="http://schemas.openxmlformats.org/officeDocument/2006/relationships/image"/>
   <Relationship Id="rId4" Target="../media/media-52-4.png"
                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3.xml"
                 Type="http://schemas.openxmlformats.org/officeDocument/2006/relationships/slideLayout"/>
</Relationships>
</file>

<file path=ppt/slides/_rels/slide54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54-2.png"
                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55-2.png"
                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56-2.png"
                 Type="http://schemas.openxmlformats.org/officeDocument/2006/relationships/image"/>
   <Relationship Id="rId3" Target="../media/media-56-3.png"
                 Type="http://schemas.openxmlformats.org/officeDocument/2006/relationships/image"/>
   <Relationship Id="rId4" Target="../media/media-56-4.png"
                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57-2.png"
                 Type="http://schemas.openxmlformats.org/officeDocument/2006/relationships/image"/>
   <Relationship Id="rId3" Target="../media/media-57-3.png"
                 Type="http://schemas.openxmlformats.org/officeDocument/2006/relationships/image"/>
   <Relationship Id="rId4" Target="../media/media-57-4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6-2.png"
                 Type="http://schemas.openxmlformats.org/officeDocument/2006/relationships/image"/>
   <Relationship Id="rId3" Target="../media/media-6-3.png"
                 Type="http://schemas.openxmlformats.org/officeDocument/2006/relationships/image"/>
   <Relationship Id="rId4" Target="../media/media-6-4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7-2.png"
                 Type="http://schemas.openxmlformats.org/officeDocument/2006/relationships/image"/>
   <Relationship Id="rId3" Target="../media/media-7-3.png"
                 Type="http://schemas.openxmlformats.org/officeDocument/2006/relationships/image"/>
   <Relationship Id="rId4" Target="../media/media-7-4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8-2.png"
                 Type="http://schemas.openxmlformats.org/officeDocument/2006/relationships/image"/>
   <Relationship Id="rId3" Target="../media/media-8-3.png"
                 Type="http://schemas.openxmlformats.org/officeDocument/2006/relationships/image"/>
   <Relationship Id="rId4" Target="../media/media-8-4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8.xml"
                 Type="http://schemas.openxmlformats.org/officeDocument/2006/relationships/slideLayout"/>
   <Relationship Id="rId2" Target="../media/media-9-2.png"
                 Type="http://schemas.openxmlformats.org/officeDocument/2006/relationships/image"/>
   <Relationship Id="rId3" Target="../media/media-9-3.png"
                 Type="http://schemas.openxmlformats.org/officeDocument/2006/relationships/image"/>
   <Relationship Id="rId4" Target="../media/media-9-4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>
            <p:ph type="ctr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 sz="4500"/>
              <a:t>Modelo SVAR50-4B</a:t>
            </a:r>
            <a:endParaRPr dirty="0" lang="en-US"/>
          </a:p>
          <a:p>
            <a:pPr/>
            <a:r>
              <a:rPr dirty="0" lang="en-US" smtClean="0" sz="4500"/>
              <a:t>Corrimiento Febrero 2024: Libre</a:t>
            </a:r>
            <a:endParaRPr dirty="0" lang="en-US"/>
          </a:p>
        </p:txBody>
      </p:sp>
      <p:sp>
        <p:nvSpPr>
          <p:cNvPr id="3" name="Subtitle 2"/>
          <p:cNvSpPr txBox="1"/>
          <p:nvPr>
            <p:ph idx="1" type="sub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 sz="2000"/>
              <a:t>DEPARTAMENTO DE INVESTIGACIONES ECONÓMICAS</a:t>
            </a:r>
            <a:endParaRPr dirty="0" lang="en-US"/>
          </a:p>
          <a:p>
            <a:pPr/>
            <a:r>
              <a:rPr dirty="0" lang="en-US" smtClean="0" sz="2000"/>
              <a:t>BANCO DE GUATEMALA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2520000" y="5202000"/>
            <a:ext cx="7470000" cy="378000"/>
          </a:xfrm>
          <a:prstGeom prst="rect">
            <a:avLst/>
          </a:prstGeom>
          <a:noFill/>
        </p:spPr>
        <p:txBody>
          <a:bodyPr rtlCol="0" wrap="square"/>
          <a:lstStyle/>
          <a:p>
            <a:pPr algn="ctr"/>
            <a:r>
              <a:rPr dirty="0" lang="en-US" smtClean="0" sz="1500"/>
              <a:t>2024-Mar-13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10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10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10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11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11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11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12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70000" y="0"/>
            <a:ext cx="9856800" cy="631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13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70000" y="0"/>
            <a:ext cx="9856800" cy="631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14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14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14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15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15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15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16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16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17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17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 sz="4800"/>
              <a:t>Tipo de Cambio Real</a:t>
            </a:r>
            <a:endParaRPr dirty="0"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19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19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19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 algn="l"/>
            <a:r>
              <a:rPr dirty="0" lang="en-US" smtClean="0" sz="3600"/>
              <a:t>CONTENIDO</a:t>
            </a:r>
            <a:endParaRPr dirty="0" lang="en-US"/>
          </a:p>
        </p:txBody>
      </p:sp>
      <p:sp>
        <p:nvSpPr>
          <p:cNvPr id="3" name="Content Placeholder 2"/>
          <p:cNvSpPr txBox="1"/>
          <p:nvPr>
            <p:ph idx="1"/>
          </p:nvPr>
        </p:nvSpPr>
        <p:spPr>
          <a:noFill/>
        </p:spPr>
        <p:txBody>
          <a:bodyPr rtlCol="0" wrap="square"/>
          <a:lstStyle/>
          <a:p>
            <a:pPr lvl="1"/>
            <a:r>
              <a:rPr dirty="0" lang="en-US" smtClean="0" sz="2200"/>
              <a:t>Variables Externas</a:t>
            </a:r>
            <a:endParaRPr dirty="0" lang="en-US"/>
          </a:p>
          <a:p>
            <a:pPr lvl="1"/>
            <a:r>
              <a:rPr dirty="0" lang="en-US" smtClean="0" sz="2200"/>
              <a:t>Tipo de Cambio Real</a:t>
            </a:r>
            <a:endParaRPr dirty="0" lang="en-US"/>
          </a:p>
          <a:p>
            <a:pPr lvl="1"/>
            <a:r>
              <a:rPr dirty="0" lang="en-US" smtClean="0" sz="2200"/>
              <a:t>Tipo de Cambio Nominal</a:t>
            </a:r>
            <a:endParaRPr dirty="0" lang="en-US"/>
          </a:p>
          <a:p>
            <a:pPr lvl="1"/>
            <a:r>
              <a:rPr dirty="0" lang="en-US" smtClean="0" sz="2200"/>
              <a:t>Inflación</a:t>
            </a:r>
            <a:endParaRPr dirty="0" lang="en-US"/>
          </a:p>
          <a:p>
            <a:pPr lvl="1"/>
            <a:r>
              <a:rPr dirty="0" lang="en-US" smtClean="0" sz="2200"/>
              <a:t>Tasa de Interés</a:t>
            </a:r>
            <a:endParaRPr dirty="0" lang="en-US"/>
          </a:p>
          <a:p>
            <a:pPr lvl="1"/>
            <a:r>
              <a:rPr dirty="0" lang="en-US" smtClean="0" sz="2200"/>
              <a:t>Crecimiento Interno</a:t>
            </a:r>
            <a:endParaRPr dirty="0" lang="en-US"/>
          </a:p>
          <a:p>
            <a:pPr lvl="1"/>
            <a:r>
              <a:rPr dirty="0" lang="en-US" smtClean="0" sz="2200"/>
              <a:t>Base Monetaria</a:t>
            </a:r>
            <a:endParaRPr dirty="0" lang="en-US"/>
          </a:p>
          <a:p>
            <a:pPr lvl="1"/>
            <a:r>
              <a:rPr dirty="0" lang="en-US" smtClean="0" sz="2200"/>
              <a:t>Velocidad de Circulación de la Base Monetaria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20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20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20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21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70000" y="0"/>
            <a:ext cx="9856800" cy="631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22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70000" y="0"/>
            <a:ext cx="9856800" cy="631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23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23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24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24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25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25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26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26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 sz="4800"/>
              <a:t>Tipo de Cambio Nominal</a:t>
            </a:r>
            <a:endParaRPr dirty="0"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28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28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28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29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29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29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 sz="4800"/>
              <a:t>Variables Externas</a:t>
            </a:r>
            <a:endParaRPr dirty="0"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 sz="4800"/>
              <a:t>Inflación</a:t>
            </a:r>
            <a:endParaRPr dirty="0"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31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31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32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32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33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33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34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34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35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35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36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36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 sz="4800"/>
              <a:t>Tasa de Interés</a:t>
            </a:r>
            <a:endParaRPr dirty="0"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38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38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39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39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4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70000" y="0"/>
            <a:ext cx="9856800" cy="631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40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40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41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41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632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 sz="4800"/>
              <a:t>Crecimiento Interno</a:t>
            </a:r>
            <a:endParaRPr dirty="0"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43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70000" y="0"/>
            <a:ext cx="9856800" cy="631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44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70000" y="0"/>
            <a:ext cx="9856800" cy="631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45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45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45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46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46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46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432000"/>
            <a:ext cx="6094800" cy="378000"/>
          </a:xfrm>
          <a:prstGeom prst="rect">
            <a:avLst/>
          </a:prstGeom>
          <a:noFill/>
        </p:spPr>
        <p:txBody>
          <a:bodyPr rtlCol="0" wrap="square"/>
          <a:lstStyle/>
          <a:p>
            <a:pPr algn="ctr"/>
            <a:r>
              <a:rPr dirty="0" lang="en-US" smtClean="0" sz="1800"/>
              <a:t>Corrimiento Noviembre 2023</a:t>
            </a:r>
            <a:endParaRPr dirty="0" lang="en-US"/>
          </a:p>
        </p:txBody>
      </p:sp>
      <p:pic>
        <p:nvPicPr>
          <p:cNvPr descr="media-47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0" y="903600"/>
            <a:ext cx="6094800" cy="5392800"/>
          </a:xfrm>
          <a:prstGeom prst="rect">
            <a:avLst/>
          </a:prstGeom>
        </p:spPr>
      </p:pic>
      <p:pic>
        <p:nvPicPr>
          <p:cNvPr descr="media-47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903600"/>
            <a:ext cx="6094800" cy="5392800"/>
          </a:xfrm>
          <a:prstGeom prst="rect">
            <a:avLst/>
          </a:prstGeom>
        </p:spPr>
      </p:pic>
      <p:sp>
        <p:nvSpPr>
          <p:cNvPr id="5" name="TextBox"/>
          <p:cNvSpPr txBox="1"/>
          <p:nvPr/>
        </p:nvSpPr>
        <p:spPr>
          <a:xfrm rot="0">
            <a:off x="6134400" y="432000"/>
            <a:ext cx="6094800" cy="378000"/>
          </a:xfrm>
          <a:prstGeom prst="rect">
            <a:avLst/>
          </a:prstGeom>
          <a:noFill/>
        </p:spPr>
        <p:txBody>
          <a:bodyPr rtlCol="0" wrap="square"/>
          <a:lstStyle/>
          <a:p>
            <a:pPr algn="ctr"/>
            <a:r>
              <a:rPr dirty="0" lang="en-US" smtClean="0" sz="1800"/>
              <a:t>Corrimiento Febrero 2024</a:t>
            </a:r>
            <a:endParaRPr dirty="0"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 sz="4800"/>
              <a:t>Base Monetaria</a:t>
            </a:r>
            <a:endParaRPr dirty="0"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49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49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49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5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70000" y="0"/>
            <a:ext cx="9856800" cy="631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50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50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50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51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51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51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52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52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52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 sz="4800"/>
              <a:t>Velocidad de Circulación de la Base Monetaria</a:t>
            </a:r>
            <a:endParaRPr dirty="0"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54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70000" y="0"/>
            <a:ext cx="9856800" cy="631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55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70000" y="0"/>
            <a:ext cx="9856800" cy="631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56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56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56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57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57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57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6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6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6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7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7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7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8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8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8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-9-2.png" id="2" name="Media File"/>
          <p:cNvPicPr>
            <a:picLocks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0"/>
            <a:ext cx="6094800" cy="6325200"/>
          </a:xfrm>
          <a:prstGeom prst="rect">
            <a:avLst/>
          </a:prstGeom>
        </p:spPr>
      </p:pic>
      <p:pic>
        <p:nvPicPr>
          <p:cNvPr descr="media-9-3.png" id="3" name="Media File"/>
          <p:cNvPicPr>
            <a:picLocks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6094800" y="0"/>
            <a:ext cx="6094800" cy="3164400"/>
          </a:xfrm>
          <a:prstGeom prst="rect">
            <a:avLst/>
          </a:prstGeom>
        </p:spPr>
      </p:pic>
      <p:pic>
        <p:nvPicPr>
          <p:cNvPr descr="media-9-4.png" id="4" name="Media File"/>
          <p:cNvPicPr>
            <a:picLocks/>
          </p:cNvPicPr>
          <p:nvPr/>
        </p:nvPicPr>
        <p:blipFill>
          <a:blip cstate="print" r:embed="rId4"/>
          <a:stretch>
            <a:fillRect/>
          </a:stretch>
        </p:blipFill>
        <p:spPr>
          <a:xfrm>
            <a:off x="6094800" y="3160800"/>
            <a:ext cx="6094800" cy="316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sonalizad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</TotalTime>
  <Words>0</Words>
  <Application>Microsoft Office PowerPoint</Application>
  <PresentationFormat>Panorámica</PresentationFormat>
  <Paragraphs>0</Paragraphs>
  <Slides>57</Slides>
  <Notes>0</Notes>
  <HiddenSlides>0</HiddenSlides>
  <MMClips>0</MMClips>
  <ScaleCrop>false</ScaleCrop>
  <HeadingPairs>
    <vt:vector baseType="variant" size="6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0</vt:i4>
      </vt:variant>
    </vt:vector>
  </HeadingPairs>
  <TitlesOfParts>
    <vt:vector baseType="lpstr" size="3">
      <vt:lpstr>Calibri</vt:lpstr>
      <vt:lpstr>Segoe UI</vt:lpstr>
      <vt:lpstr>Retrospección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Departamento de investigaciones económicas - Banguat</dc:creator>
  <cp:lastModifiedBy>Departamento de investigaciones económicas - Banguat</cp:lastModifiedBy>
  <cp:revision>17</cp:revision>
  <dcterms:created xsi:type="dcterms:W3CDTF">2015-07-04T01:06:26Z</dcterms:created>
  <dcterms:modified xsi:type="dcterms:W3CDTF">2024-03-13T10:22:54</dcterms:modified>
</cp:coreProperties>
</file>